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Heebo Light" pitchFamily="2" charset="-79"/>
      <p:regular r:id="rId14"/>
    </p:embeddedFont>
    <p:embeddedFont>
      <p:font typeface="Montserrat" panose="00000500000000000000" pitchFamily="2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3" d="100"/>
          <a:sy n="43" d="100"/>
        </p:scale>
        <p:origin x="112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3288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ctadeu-almeida/FiscoLayer.gi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jacklemos@gmail.com" TargetMode="External"/><Relationship Id="rId2" Type="http://schemas.openxmlformats.org/officeDocument/2006/relationships/hyperlink" Target="mailto:ctadeu.almeida@gmail.com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mailto:renato.barros01@hotmail.com" TargetMode="External"/><Relationship Id="rId5" Type="http://schemas.openxmlformats.org/officeDocument/2006/relationships/hyperlink" Target="mailto:maurojornalista@gmail.com" TargetMode="External"/><Relationship Id="rId4" Type="http://schemas.openxmlformats.org/officeDocument/2006/relationships/hyperlink" Target="mailto:juliocomj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8707" y="9014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F2F0F4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FiscoLayer</a:t>
            </a:r>
            <a:endParaRPr 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11604" y="2417907"/>
            <a:ext cx="7777407" cy="242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DCD7E5"/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Sistema integrado de validação fiscal automatizada com IA para o setor sucroalcooleiro brasileiro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16275152-DFC8-26C7-ACD2-075953499909}"/>
              </a:ext>
            </a:extLst>
          </p:cNvPr>
          <p:cNvSpPr/>
          <p:nvPr/>
        </p:nvSpPr>
        <p:spPr>
          <a:xfrm>
            <a:off x="6299124" y="51020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800" dirty="0">
                <a:solidFill>
                  <a:srgbClr val="F2F0F4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Equipe Prompt Pioneers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CC5647F7-F050-CE2B-74D0-2A900984C82F}"/>
              </a:ext>
            </a:extLst>
          </p:cNvPr>
          <p:cNvSpPr/>
          <p:nvPr/>
        </p:nvSpPr>
        <p:spPr>
          <a:xfrm>
            <a:off x="6432590" y="5810794"/>
            <a:ext cx="7556421" cy="1986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Cleverson Almeida</a:t>
            </a:r>
            <a:br>
              <a:rPr lang="en-US" sz="1750" dirty="0">
                <a:solidFill>
                  <a:srgbClr val="DCD7E5"/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</a:br>
            <a:r>
              <a:rPr lang="en-US" sz="1750" dirty="0">
                <a:solidFill>
                  <a:srgbClr val="DCD7E5"/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Jaqueline Lemos</a:t>
            </a:r>
            <a:br>
              <a:rPr lang="en-US" sz="1750" dirty="0">
                <a:solidFill>
                  <a:srgbClr val="DCD7E5"/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</a:br>
            <a:r>
              <a:rPr lang="en-US" sz="1750" dirty="0">
                <a:solidFill>
                  <a:srgbClr val="DCD7E5"/>
                </a:solidFill>
                <a:latin typeface="Arial" panose="020B0604020202020204" pitchFamily="34" charset="0"/>
                <a:ea typeface="Heebo Light" pitchFamily="34" charset="-122"/>
                <a:cs typeface="Arial" panose="020B0604020202020204" pitchFamily="34" charset="0"/>
              </a:rPr>
              <a:t>Júlio Cesar Vaz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Mauro de Oliveira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Renato Barros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0543" y="773787"/>
            <a:ext cx="5665232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Projeto Open Source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50543" y="1783556"/>
            <a:ext cx="3698677" cy="2017514"/>
          </a:xfrm>
          <a:prstGeom prst="roundRect">
            <a:avLst>
              <a:gd name="adj" fmla="val 4545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99265" y="2032278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Repositório GitHub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99265" y="2504361"/>
            <a:ext cx="3201233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Código-fonte completo, testes automatizados e documentação técnica disponíveis publicamente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7461" y="1783556"/>
            <a:ext cx="3698796" cy="2017514"/>
          </a:xfrm>
          <a:prstGeom prst="roundRect">
            <a:avLst>
              <a:gd name="adj" fmla="val 4545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16183" y="2032278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Licença MIT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416183" y="2504361"/>
            <a:ext cx="3201353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Uso comercial, modificação e distribuição sem restrições significativas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0543" y="4019312"/>
            <a:ext cx="7615714" cy="1318855"/>
          </a:xfrm>
          <a:prstGeom prst="roundRect">
            <a:avLst>
              <a:gd name="adj" fmla="val 6953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99265" y="4268033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Versão 1.20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99265" y="4740116"/>
            <a:ext cx="7118271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Solução madura, testada extensivamente e pronta para produção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250543" y="6536293"/>
            <a:ext cx="7615714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github.com/ctadeu-almeida/FiscoLayer.git</a:t>
            </a:r>
            <a:endParaRPr lang="en-US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FC2094C-3D30-560C-6543-7FB2462B9B7B}"/>
              </a:ext>
            </a:extLst>
          </p:cNvPr>
          <p:cNvSpPr/>
          <p:nvPr/>
        </p:nvSpPr>
        <p:spPr>
          <a:xfrm>
            <a:off x="491842" y="1043796"/>
            <a:ext cx="4682010" cy="56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7200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Muito</a:t>
            </a:r>
            <a:r>
              <a:rPr lang="en-US" sz="7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7200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obrigado</a:t>
            </a:r>
            <a:r>
              <a:rPr lang="en-US" sz="7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!</a:t>
            </a:r>
            <a:br>
              <a:rPr lang="en-US" sz="7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endParaRPr lang="en-US" sz="7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A0706E8-624D-09B3-F844-5BB5DF378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259834"/>
              </p:ext>
            </p:extLst>
          </p:nvPr>
        </p:nvGraphicFramePr>
        <p:xfrm>
          <a:off x="1864659" y="3854822"/>
          <a:ext cx="11331388" cy="41720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33997">
                  <a:extLst>
                    <a:ext uri="{9D8B030D-6E8A-4147-A177-3AD203B41FA5}">
                      <a16:colId xmlns:a16="http://schemas.microsoft.com/office/drawing/2014/main" val="1365674974"/>
                    </a:ext>
                  </a:extLst>
                </a:gridCol>
                <a:gridCol w="5097391">
                  <a:extLst>
                    <a:ext uri="{9D8B030D-6E8A-4147-A177-3AD203B41FA5}">
                      <a16:colId xmlns:a16="http://schemas.microsoft.com/office/drawing/2014/main" val="844803958"/>
                    </a:ext>
                  </a:extLst>
                </a:gridCol>
              </a:tblGrid>
              <a:tr h="3598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800" b="0" kern="10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Nome Completo</a:t>
                      </a:r>
                      <a:endParaRPr lang="en-US" sz="2800" b="0" kern="10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800" b="0" kern="10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E-mail</a:t>
                      </a:r>
                      <a:endParaRPr lang="en-US" sz="2800" b="0" kern="10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8760345"/>
                  </a:ext>
                </a:extLst>
              </a:tr>
              <a:tr h="7420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800" b="0" kern="1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Cleverson Tadeu P. de Almeida</a:t>
                      </a:r>
                      <a:endParaRPr lang="en-US" sz="2800" b="0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800" b="0" u="sng" kern="10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ctadeu.almeida@gmail.com</a:t>
                      </a:r>
                      <a:r>
                        <a:rPr lang="pt-BR" sz="2800" b="0" kern="10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  -</a:t>
                      </a:r>
                      <a:endParaRPr lang="en-US" sz="2800" b="0" kern="10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9006685"/>
                  </a:ext>
                </a:extLst>
              </a:tr>
              <a:tr h="7420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800" b="0" kern="10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Jacqueline Lemos da Silva</a:t>
                      </a:r>
                      <a:endParaRPr lang="en-US" sz="2800" b="0" kern="10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800" b="0" u="sng" kern="10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jacklemos@gmail.com</a:t>
                      </a:r>
                      <a:r>
                        <a:rPr lang="pt-BR" sz="2800" b="0" kern="10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endParaRPr lang="en-US" sz="2800" b="0" kern="10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317646"/>
                  </a:ext>
                </a:extLst>
              </a:tr>
              <a:tr h="7420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800" b="0" kern="10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Júlio César Vaz Silva</a:t>
                      </a:r>
                      <a:endParaRPr lang="en-US" sz="2800" b="0" kern="10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800" b="0" u="sng" kern="10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juliocomj@gmail.com</a:t>
                      </a:r>
                      <a:r>
                        <a:rPr lang="pt-BR" sz="2800" b="0" kern="10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 </a:t>
                      </a:r>
                      <a:endParaRPr lang="en-US" sz="2800" b="0" kern="10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7630688"/>
                  </a:ext>
                </a:extLst>
              </a:tr>
              <a:tr h="7420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800" b="0" kern="10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Mauro J. de Oliveira</a:t>
                      </a:r>
                      <a:endParaRPr lang="en-US" sz="2800" b="0" kern="10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800" b="0" u="sng" kern="10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maurojornalista@gmail.com</a:t>
                      </a:r>
                      <a:r>
                        <a:rPr lang="pt-BR" sz="2800" b="0" kern="10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endParaRPr lang="en-US" sz="2800" b="0" kern="10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9842851"/>
                  </a:ext>
                </a:extLst>
              </a:tr>
              <a:tr h="7420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800" b="0" kern="1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Renato Barros</a:t>
                      </a:r>
                      <a:endParaRPr lang="en-US" sz="2800" b="0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2800" b="0" u="sng" kern="1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renato.barros01@hotmail.com</a:t>
                      </a:r>
                      <a:r>
                        <a:rPr lang="pt-BR" sz="2800" b="0" kern="1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 </a:t>
                      </a:r>
                      <a:endParaRPr lang="en-US" sz="2800" b="0" kern="10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8206613"/>
                  </a:ext>
                </a:extLst>
              </a:tr>
            </a:tbl>
          </a:graphicData>
        </a:graphic>
      </p:graphicFrame>
      <p:sp>
        <p:nvSpPr>
          <p:cNvPr id="7" name="Shape 7">
            <a:extLst>
              <a:ext uri="{FF2B5EF4-FFF2-40B4-BE49-F238E27FC236}">
                <a16:creationId xmlns:a16="http://schemas.microsoft.com/office/drawing/2014/main" id="{31612412-C5E1-E448-A5BE-165FEDE594CA}"/>
              </a:ext>
            </a:extLst>
          </p:cNvPr>
          <p:cNvSpPr/>
          <p:nvPr/>
        </p:nvSpPr>
        <p:spPr>
          <a:xfrm>
            <a:off x="1864659" y="2359846"/>
            <a:ext cx="7615714" cy="1318855"/>
          </a:xfrm>
          <a:prstGeom prst="roundRect">
            <a:avLst>
              <a:gd name="adj" fmla="val 6953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  <p:txBody>
          <a:bodyPr/>
          <a:lstStyle/>
          <a:p>
            <a:r>
              <a:rPr lang="pt-BR" sz="4000" dirty="0">
                <a:solidFill>
                  <a:schemeClr val="bg1"/>
                </a:solidFill>
              </a:rPr>
              <a:t>Grupo Prompt </a:t>
            </a:r>
            <a:r>
              <a:rPr lang="pt-BR" sz="4000" dirty="0" err="1">
                <a:solidFill>
                  <a:schemeClr val="bg1"/>
                </a:solidFill>
              </a:rPr>
              <a:t>Pioneers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17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0753"/>
            <a:ext cx="62027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Visão Geral do Projeto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65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Curso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176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Agentes Autônomos com IA Generativa - I2A2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5365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1176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Outubro/2025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9397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 FiscoLayer combina dois módulos complementares através de agentes inteligentes: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CSVEDA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para análise de dados e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NF-e Validator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para validação fiscal automatizada de Notas Fiscais Eletrônicas.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4920734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8224" y="5155168"/>
            <a:ext cx="35685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Arquitetura Multi-Agente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28224" y="56455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Sistema coordenado de agentes especializados para validação completa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216962" y="4920734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451396" y="5155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Multi-Provedor IA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451396" y="564558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Suporte a Claude, GPT-4, Gemini, Groq e Ollama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40133" y="4920734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9874568" y="5155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 Architecture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874568" y="564558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Design orientado a domínio com alta manutenibilidade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732" y="925473"/>
            <a:ext cx="7445812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Público-Alvo e Necessidade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41732" y="1923693"/>
            <a:ext cx="7633335" cy="1649611"/>
          </a:xfrm>
          <a:prstGeom prst="roundRect">
            <a:avLst>
              <a:gd name="adj" fmla="val 5495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72213" y="1954173"/>
            <a:ext cx="863322" cy="1588651"/>
          </a:xfrm>
          <a:prstGeom prst="roundRect">
            <a:avLst>
              <a:gd name="adj" fmla="val 6264"/>
            </a:avLst>
          </a:prstGeom>
          <a:solidFill>
            <a:srgbClr val="31136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198" y="2586514"/>
            <a:ext cx="323731" cy="3237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51276" y="2169914"/>
            <a:ext cx="2853809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Setor Sucroalcooleiro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351276" y="2636520"/>
            <a:ext cx="6277570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Usinas e destilarias que processam grandes volumes de transações fiscais diariamente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6241732" y="3789045"/>
            <a:ext cx="7633335" cy="1649611"/>
          </a:xfrm>
          <a:prstGeom prst="roundRect">
            <a:avLst>
              <a:gd name="adj" fmla="val 5495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6272213" y="3819525"/>
            <a:ext cx="863322" cy="1588651"/>
          </a:xfrm>
          <a:prstGeom prst="roundRect">
            <a:avLst>
              <a:gd name="adj" fmla="val 6264"/>
            </a:avLst>
          </a:prstGeom>
          <a:solidFill>
            <a:srgbClr val="31136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38198" y="4451866"/>
            <a:ext cx="323731" cy="32373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351276" y="4035266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Profissionais Fiscais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7351276" y="4501872"/>
            <a:ext cx="6277570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Contadores, analistas fiscais e gestores financeiros que validam milhares de notas mensalmente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6241732" y="5654397"/>
            <a:ext cx="7633335" cy="1649611"/>
          </a:xfrm>
          <a:prstGeom prst="roundRect">
            <a:avLst>
              <a:gd name="adj" fmla="val 5495"/>
            </a:avLst>
          </a:prstGeom>
          <a:solidFill>
            <a:srgbClr val="0D0A2C">
              <a:alpha val="95000"/>
            </a:srgbClr>
          </a:solidFill>
          <a:ln w="3048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6272213" y="5684877"/>
            <a:ext cx="863322" cy="1588651"/>
          </a:xfrm>
          <a:prstGeom prst="roundRect">
            <a:avLst>
              <a:gd name="adj" fmla="val 6264"/>
            </a:avLst>
          </a:prstGeom>
          <a:solidFill>
            <a:srgbClr val="31136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38198" y="6317218"/>
            <a:ext cx="323731" cy="32373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351276" y="590061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Desenvolvedores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7351276" y="6367224"/>
            <a:ext cx="6277570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Arquitetos de software interessados em soluções de IA empresarial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748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Problema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37103"/>
            <a:ext cx="36364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R$ 15K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80716" y="3568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 Mensal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059317"/>
            <a:ext cx="36364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Gasto médio em mão de obra para validação manual de documentos fiscais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0084" y="2537103"/>
            <a:ext cx="36365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99%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00730" y="3568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Redução de Tempo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0084" y="4059317"/>
            <a:ext cx="36365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Eficiência alcançada no processamento de validações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40317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complexidade da legislação fiscal brasileira, considerada uma das mais complexas do mundo, impõe desafios significativos. Erros em classificações fiscais resultam em multas substanciais, problemas com a Receita Federal e perda de créditos tributários.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9734"/>
            <a:ext cx="65639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Arquitetura do Sistema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33951" y="2459117"/>
            <a:ext cx="6067663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93790" y="223224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930" y="2402384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39559"/>
            <a:ext cx="36504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Camada de Infraestrutura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Implementações para acesso a dados, integração com APIs de IA e persistência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768709" y="2118955"/>
            <a:ext cx="6067782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428548" y="189208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8688" y="2062222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2799398"/>
            <a:ext cx="29389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Camada de Domínio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289816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Regras de negócio fundamentais: entidades NF-e, Item, Validação e serviços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1133951" y="5376386"/>
            <a:ext cx="6067663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793790" y="514951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930" y="5319653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6056828"/>
            <a:ext cx="30837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Camada de Aplicação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547247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Casos de uso coordenando validações, processamento e relatórios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768709" y="5036225"/>
            <a:ext cx="6067782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7428548" y="4809351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98688" y="4979491"/>
            <a:ext cx="340162" cy="3401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716667"/>
            <a:ext cx="36631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Camada de Apresentação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20708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Interface Streamlit intuitiva e responsiva para usuários finais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1648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Sistema Multi-Agente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557933" y="3906441"/>
            <a:ext cx="30210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Agente Orquestrador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Coordena execução dos agentes, gerencia fluxo de dados e consolida resultados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7717" y="4526161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70823"/>
            <a:ext cx="36829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Agente de Validação NF-e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261241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Três camadas hierárquicas: estrutural, regras fiscais e análise semântica com IA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4326" y="3142536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04842"/>
            <a:ext cx="32732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Agente de Análise EDA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95261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Interface conversacional para análises exploratórias em linguagem natural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4326" y="5909786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2210"/>
            <a:ext cx="79421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Validação em Três Camadas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54617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881432"/>
            <a:ext cx="43392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Camada 1: Validação Estrutural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3371850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Verifica campos obrigatórios, tipos de dados e formatação. Processa milhares de registros por segundo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015502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4242316"/>
            <a:ext cx="3549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Camada 2: Regras Fiscais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732734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Valida NCM, CFOP, CST e alíquotas tributárias. Mais de 35 regras fiscais implementadas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376386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5603200"/>
            <a:ext cx="36578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Camada 3: Análise com IA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6093619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Análise semântica e detecção de anomalias complexas. Acionada seletivamente para otimizar custos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2465" y="528280"/>
            <a:ext cx="6176129" cy="600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e Qualidade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2465" y="1608773"/>
            <a:ext cx="3635931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Métricas de Performance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672465" y="2161103"/>
            <a:ext cx="640842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1.000 NF-e validadas em ~1 segundo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72465" y="2535674"/>
            <a:ext cx="640842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Validação hierárquica de 1.000 erros em ~1 segundo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72465" y="2910245"/>
            <a:ext cx="640842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Análise EDA: 3-5 segundos por pergunta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557135" y="1608773"/>
            <a:ext cx="2882027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Cobertura de Testes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7557135" y="2161103"/>
            <a:ext cx="640842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100% de sucesso em testes automatizados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557135" y="2535674"/>
            <a:ext cx="640842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3/3 testes unitários aprovados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557135" y="2910245"/>
            <a:ext cx="640842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5/5 testes end-to-end validados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1624965" y="4749760"/>
            <a:ext cx="2363153" cy="480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8.9/10</a:t>
            </a:r>
            <a:endParaRPr lang="en-US" sz="37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647" y="3548896"/>
            <a:ext cx="2882027" cy="2882027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605796" y="6670953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Score Geral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672465" y="7086362"/>
            <a:ext cx="4268391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Qualidade de código avaliada em múltiplas dimensões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133505" y="4749760"/>
            <a:ext cx="2363153" cy="480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9.5/10</a:t>
            </a:r>
            <a:endParaRPr lang="en-US" sz="375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187" y="3548896"/>
            <a:ext cx="2882027" cy="2882027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6114336" y="6670953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Arquitetura</a:t>
            </a:r>
            <a:endParaRPr lang="en-US" sz="1850" dirty="0"/>
          </a:p>
        </p:txBody>
      </p:sp>
      <p:sp>
        <p:nvSpPr>
          <p:cNvPr id="18" name="Text 14"/>
          <p:cNvSpPr/>
          <p:nvPr/>
        </p:nvSpPr>
        <p:spPr>
          <a:xfrm>
            <a:off x="5181005" y="7086362"/>
            <a:ext cx="426839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Aplicação consistente de princípios SOLID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10642044" y="4749760"/>
            <a:ext cx="2363153" cy="480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9/10</a:t>
            </a:r>
            <a:endParaRPr lang="en-US" sz="3750" dirty="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726" y="3548896"/>
            <a:ext cx="2882027" cy="2882027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10622875" y="6670953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Manutenibilidade</a:t>
            </a:r>
            <a:endParaRPr lang="en-US" sz="1850" dirty="0"/>
          </a:p>
        </p:txBody>
      </p:sp>
      <p:sp>
        <p:nvSpPr>
          <p:cNvPr id="22" name="Text 17"/>
          <p:cNvSpPr/>
          <p:nvPr/>
        </p:nvSpPr>
        <p:spPr>
          <a:xfrm>
            <a:off x="9689544" y="7086362"/>
            <a:ext cx="426839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Código limpo e bem estruturado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7628"/>
            <a:ext cx="61931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Resultados dos Testes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900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aplicação demonstrou resultados expressivos em diversos testes usando notas fiscais do setor sucroalcooleiro. Foram geradas notas com LLM, parte propositalmente com erros de classificação tributária.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3316962"/>
            <a:ext cx="3120747" cy="312074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608" y="3316962"/>
            <a:ext cx="3120866" cy="312086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926" y="3316962"/>
            <a:ext cx="3120747" cy="3120747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8124" y="3316962"/>
            <a:ext cx="3120866" cy="312086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93790" y="68389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 agente permite escolher tipos de gráficos de acordo com a necessidade: barras, dispersão, box plot e distribuições.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</TotalTime>
  <Words>627</Words>
  <Application>Microsoft Office PowerPoint</Application>
  <PresentationFormat>Custom</PresentationFormat>
  <Paragraphs>109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Heebo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Mauro De Oliveira</cp:lastModifiedBy>
  <cp:revision>3</cp:revision>
  <dcterms:created xsi:type="dcterms:W3CDTF">2025-10-28T23:16:34Z</dcterms:created>
  <dcterms:modified xsi:type="dcterms:W3CDTF">2025-10-29T02:50:49Z</dcterms:modified>
</cp:coreProperties>
</file>